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0" r:id="rId17"/>
    <p:sldId id="275" r:id="rId18"/>
    <p:sldId id="276" r:id="rId19"/>
    <p:sldId id="311" r:id="rId20"/>
    <p:sldId id="273" r:id="rId21"/>
    <p:sldId id="274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3" r:id="rId41"/>
    <p:sldId id="295" r:id="rId42"/>
    <p:sldId id="296" r:id="rId43"/>
    <p:sldId id="299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06" r:id="rId56"/>
    <p:sldId id="301" r:id="rId57"/>
    <p:sldId id="302" r:id="rId58"/>
    <p:sldId id="30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954BB-BA09-4D8B-B707-C94D02197EF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F7226-CD35-4935-940B-8C52E493B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6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6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5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0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5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2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31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31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5.png"/><Relationship Id="rId10" Type="http://schemas.openxmlformats.org/officeDocument/2006/relationships/image" Target="../media/image7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2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2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17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2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8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24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716825" y="252219"/>
            <a:ext cx="305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제목수정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040343" y="2944297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7057" y="2386488"/>
            <a:ext cx="2143792" cy="2154387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-520472" y="2766535"/>
            <a:ext cx="442234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2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38540" y="3602199"/>
            <a:ext cx="235759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753961" y="2404243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2614683" y="2832059"/>
            <a:ext cx="44223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722432" y="3398554"/>
            <a:ext cx="235759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757421" y="2332613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5605067" y="2810313"/>
            <a:ext cx="44223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6756771" y="3388220"/>
            <a:ext cx="235759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952004" y="2319881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8811989" y="2810313"/>
            <a:ext cx="44223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9984111" y="3240572"/>
            <a:ext cx="235759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838478" y="2937442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929682" y="3100852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5255172" y="500325"/>
            <a:ext cx="26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 조정 및 단계 생략 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컬럼 조정 제외 해도 </a:t>
            </a:r>
            <a:r>
              <a:rPr lang="ko-KR" altLang="en-US" dirty="0" err="1" smtClean="0"/>
              <a:t>될듯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6004865" y="306554"/>
            <a:ext cx="17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정규화 했음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4230" y="5544836"/>
            <a:ext cx="404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결과에 </a:t>
            </a:r>
            <a:r>
              <a:rPr lang="ko-KR" altLang="en-US" dirty="0" err="1" smtClean="0"/>
              <a:t>대한해석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뭐랑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뭐랑</a:t>
            </a:r>
            <a:r>
              <a:rPr lang="ko-KR" altLang="en-US" dirty="0" smtClean="0"/>
              <a:t> 이 상관관계 가 높게 나왔다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92731" y="389335"/>
            <a:ext cx="323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</a:t>
            </a:r>
            <a:r>
              <a:rPr lang="ko-KR" altLang="en-US" dirty="0" err="1" smtClean="0"/>
              <a:t>컬럼끼리</a:t>
            </a:r>
            <a:r>
              <a:rPr lang="ko-KR" altLang="en-US" dirty="0" smtClean="0"/>
              <a:t> 배치를 </a:t>
            </a:r>
            <a:r>
              <a:rPr lang="ko-KR" altLang="en-US" dirty="0" err="1" smtClean="0"/>
              <a:t>했을때</a:t>
            </a:r>
            <a:r>
              <a:rPr lang="ko-KR" altLang="en-US" dirty="0" smtClean="0"/>
              <a:t> 어떤 상관관계가 나왔다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69136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15467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15467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56332" y="5000206"/>
            <a:ext cx="512908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</a:t>
            </a:r>
          </a:p>
          <a:p>
            <a:pPr defTabSz="609630" latinLnBrk="0"/>
            <a:r>
              <a:rPr lang="en-US" altLang="ko-KR" sz="1400" dirty="0" err="1" smtClean="0">
                <a:solidFill>
                  <a:prstClr val="black"/>
                </a:solidFill>
              </a:rPr>
              <a:t>Numpy.random.choice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</a:rPr>
              <a:t>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93.4</a:t>
            </a:r>
            <a:r>
              <a:rPr lang="en-US" altLang="ko-KR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%의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데이터 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축소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ko-KR" altLang="en-US" sz="1400" dirty="0">
              <a:solidFill>
                <a:prstClr val="black"/>
              </a:solidFill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</a:t>
            </a:r>
          </a:p>
          <a:p>
            <a:pPr defTabSz="609630" latinLnBrk="0"/>
            <a:r>
              <a:rPr lang="en-US" altLang="ko-KR" sz="1400" dirty="0" smtClean="0">
                <a:solidFill>
                  <a:prstClr val="black"/>
                </a:solidFill>
              </a:rPr>
              <a:t>SMOTE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를 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6.6%의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 데이터</a:t>
            </a:r>
            <a:endParaRPr lang="en-US" altLang="ko-KR" sz="14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증식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6428" y="1385113"/>
            <a:ext cx="5003309" cy="2687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b="1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SCiKit</a:t>
            </a:r>
            <a:r>
              <a:rPr lang="en-US" sz="2400" b="1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learn</a:t>
            </a:r>
            <a:endParaRPr lang="en-US" sz="2400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분석을 할 때 유용하게 사용할 수 있는 </a:t>
            </a:r>
            <a:r>
              <a:rPr lang="ko-KR" altLang="en-US" dirty="0" smtClean="0"/>
              <a:t>라이브러리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여러가지 </a:t>
            </a:r>
            <a:r>
              <a:rPr lang="ko-KR" altLang="en-US" dirty="0" err="1"/>
              <a:t>머신러닝</a:t>
            </a:r>
            <a:r>
              <a:rPr lang="ko-KR" altLang="en-US" dirty="0"/>
              <a:t> 모듈로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Logisitic</a:t>
            </a:r>
            <a:r>
              <a:rPr lang="en-US" altLang="ko-KR" dirty="0" smtClean="0"/>
              <a:t> Regression</a:t>
            </a:r>
          </a:p>
          <a:p>
            <a:pPr marL="285750" indent="-285750" defTabSz="609630" latinLnBrk="0">
              <a:buFontTx/>
              <a:buChar char="-"/>
            </a:pPr>
            <a:endParaRPr lang="en-US" altLang="ko-KR" dirty="0" smtClean="0"/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2003691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6004865" y="4100732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b="1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</a:t>
            </a:r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(Extreme Gradient Boosting)</a:t>
            </a:r>
            <a:endParaRPr lang="en-US" sz="2000" b="1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altLang="ko-KR" dirty="0" smtClean="0"/>
          </a:p>
          <a:p>
            <a:pPr defTabSz="609630" latinLnBrk="0"/>
            <a:r>
              <a:rPr lang="en-US" altLang="ko-KR" dirty="0"/>
              <a:t> 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기존 </a:t>
            </a:r>
            <a:r>
              <a:rPr lang="en-US" altLang="ko-KR" dirty="0"/>
              <a:t>Gradient Boosting</a:t>
            </a:r>
            <a:r>
              <a:rPr lang="ko-KR" altLang="en-US" dirty="0"/>
              <a:t>에 과적합방지를 </a:t>
            </a:r>
            <a:r>
              <a:rPr lang="ko-KR" altLang="en-US" dirty="0" smtClean="0"/>
              <a:t>위한 기법이 </a:t>
            </a:r>
            <a:r>
              <a:rPr lang="ko-KR" altLang="en-US" dirty="0"/>
              <a:t>추가된 </a:t>
            </a:r>
            <a:r>
              <a:rPr lang="ko-KR" altLang="en-US" dirty="0" smtClean="0"/>
              <a:t>지도 학습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defTabSz="609630" latinLnBrk="0"/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 smtClean="0"/>
              <a:t>잔차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실제값과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예측값의</a:t>
            </a:r>
            <a:r>
              <a:rPr lang="ko-KR" altLang="en-US" dirty="0" smtClean="0"/>
              <a:t> 차이</a:t>
            </a:r>
            <a:r>
              <a:rPr lang="en-US" altLang="ko-KR" dirty="0"/>
              <a:t>)</a:t>
            </a:r>
            <a:r>
              <a:rPr lang="ko-KR" altLang="en-US" dirty="0" smtClean="0"/>
              <a:t>를 이용하여 이전 모델의 약점을 보완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82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2552986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3250" y="1785219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309" y="1609388"/>
            <a:ext cx="51768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모델의 성능을 평가할 때 사용되는 지표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예측값이</a:t>
            </a:r>
            <a:r>
              <a:rPr lang="ko-KR" altLang="en-US" b="1" dirty="0" smtClean="0"/>
              <a:t> 실제 </a:t>
            </a:r>
            <a:r>
              <a:rPr lang="ko-KR" altLang="en-US" b="1" dirty="0" err="1" smtClean="0"/>
              <a:t>관측값을</a:t>
            </a:r>
            <a:r>
              <a:rPr lang="ko-KR" altLang="en-US" b="1" dirty="0" smtClean="0"/>
              <a:t> 얼마나 정확히 예측했는지 보여주는 행렬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TP(True Positive) : </a:t>
            </a:r>
            <a:r>
              <a:rPr lang="ko-KR" altLang="en-US" sz="1600" dirty="0" err="1" smtClean="0"/>
              <a:t>참긍정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TN(True Negative) : </a:t>
            </a:r>
            <a:r>
              <a:rPr lang="ko-KR" altLang="en-US" sz="1600" dirty="0" err="1" smtClean="0"/>
              <a:t>참부정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FP(False Positive) : </a:t>
            </a:r>
            <a:r>
              <a:rPr lang="ko-KR" altLang="en-US" sz="1600" dirty="0" err="1" smtClean="0"/>
              <a:t>거짓긍정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FN(False Negative) : </a:t>
            </a:r>
            <a:r>
              <a:rPr lang="ko-KR" altLang="en-US" sz="1600" dirty="0" err="1" smtClean="0"/>
              <a:t>거짓부정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080347" y="4417588"/>
            <a:ext cx="341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Logical Regression – Confusion Matrix</a:t>
            </a:r>
          </a:p>
          <a:p>
            <a:r>
              <a:rPr lang="en-US" altLang="ko-KR" sz="1200" b="1" dirty="0" smtClean="0"/>
              <a:t>[Over-Sampled]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92176" y="3375795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48033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636615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4623238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2" y="6153461"/>
            <a:ext cx="2067051" cy="689017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74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3" y="6153461"/>
            <a:ext cx="2067051" cy="6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2734195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819071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2302125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143830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105526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252327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1514932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563554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</a:t>
            </a:r>
            <a:r>
              <a:rPr lang="en-US" sz="1667" dirty="0" err="1"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err="1" smtClean="0">
                <a:latin typeface="Cafe24 Ssurround" pitchFamily="34" charset="0"/>
                <a:cs typeface="Cafe24 Ssurround" pitchFamily="34" charset="0"/>
              </a:rPr>
              <a:t>종류</a:t>
            </a:r>
            <a:r>
              <a:rPr lang="en-US" sz="1667" dirty="0" smtClean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및  </a:t>
            </a:r>
            <a:r>
              <a:rPr lang="ko-KR" altLang="en-US" sz="1667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수율개선방안 제시 그걸 잘 </a:t>
            </a:r>
            <a:r>
              <a:rPr lang="ko-KR" altLang="en-US" sz="1667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한줄로</a:t>
            </a:r>
            <a:r>
              <a:rPr lang="ko-KR" altLang="en-US" sz="1667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작성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5855461" y="693683"/>
            <a:ext cx="439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무엇을 분석을 해서 어떤 것을 얻고 싶었는지 같은 목적을 기재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리스트 형태로 작성</a:t>
            </a:r>
            <a:endParaRPr lang="en-US" altLang="ko-KR" dirty="0" smtClean="0"/>
          </a:p>
          <a:p>
            <a:r>
              <a:rPr lang="en-US" altLang="ko-KR" dirty="0" smtClean="0"/>
              <a:t>~</a:t>
            </a:r>
            <a:r>
              <a:rPr lang="ko-KR" altLang="en-US" dirty="0" err="1" smtClean="0"/>
              <a:t>했음등으로</a:t>
            </a:r>
            <a:r>
              <a:rPr lang="ko-KR" altLang="en-US" dirty="0" smtClean="0"/>
              <a:t> 서술 통일성 있게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22933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12423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 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7415" y="1587418"/>
            <a:ext cx="6483149" cy="3666466"/>
            <a:chOff x="0" y="0"/>
            <a:chExt cx="18285712" cy="982856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0" y="0"/>
              <a:ext cx="18285712" cy="9828569"/>
              <a:chOff x="0" y="0"/>
              <a:chExt cx="18285714" cy="9828571"/>
            </a:xfrm>
          </p:grpSpPr>
          <p:pic>
            <p:nvPicPr>
              <p:cNvPr id="90" name="Object 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0" y="0"/>
                <a:ext cx="18285714" cy="9828571"/>
              </a:xfrm>
              <a:prstGeom prst="rect">
                <a:avLst/>
              </a:prstGeom>
            </p:spPr>
          </p:pic>
        </p:grpSp>
        <p:grpSp>
          <p:nvGrpSpPr>
            <p:cNvPr id="112" name="그룹 1008"/>
            <p:cNvGrpSpPr/>
            <p:nvPr/>
          </p:nvGrpSpPr>
          <p:grpSpPr>
            <a:xfrm>
              <a:off x="7690079" y="4154046"/>
              <a:ext cx="2930951" cy="581566"/>
              <a:chOff x="7690079" y="4154047"/>
              <a:chExt cx="2930952" cy="581565"/>
            </a:xfrm>
          </p:grpSpPr>
          <p:pic>
            <p:nvPicPr>
              <p:cNvPr id="113" name="Object 2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690079" y="4154047"/>
                <a:ext cx="2930952" cy="581565"/>
              </a:xfrm>
              <a:prstGeom prst="rect">
                <a:avLst/>
              </a:prstGeom>
            </p:spPr>
          </p:pic>
        </p:grpSp>
        <p:grpSp>
          <p:nvGrpSpPr>
            <p:cNvPr id="116" name="그룹 1010"/>
            <p:cNvGrpSpPr/>
            <p:nvPr/>
          </p:nvGrpSpPr>
          <p:grpSpPr>
            <a:xfrm>
              <a:off x="7713888" y="5190475"/>
              <a:ext cx="2907142" cy="504764"/>
              <a:chOff x="7713889" y="5190476"/>
              <a:chExt cx="2907143" cy="504764"/>
            </a:xfrm>
          </p:grpSpPr>
          <p:pic>
            <p:nvPicPr>
              <p:cNvPr id="117" name="Object 3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713889" y="5190476"/>
                <a:ext cx="2907143" cy="504764"/>
              </a:xfrm>
              <a:prstGeom prst="rect">
                <a:avLst/>
              </a:prstGeom>
            </p:spPr>
          </p:pic>
        </p:grpSp>
      </p:grpSp>
      <p:grpSp>
        <p:nvGrpSpPr>
          <p:cNvPr id="126" name="그룹 1012"/>
          <p:cNvGrpSpPr/>
          <p:nvPr/>
        </p:nvGrpSpPr>
        <p:grpSpPr>
          <a:xfrm>
            <a:off x="1021456" y="1933575"/>
            <a:ext cx="238225" cy="155387"/>
            <a:chOff x="2600516" y="318617"/>
            <a:chExt cx="589960" cy="299025"/>
          </a:xfrm>
        </p:grpSpPr>
        <p:pic>
          <p:nvPicPr>
            <p:cNvPr id="127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129" name="Object 159"/>
          <p:cNvSpPr txBox="1"/>
          <p:nvPr/>
        </p:nvSpPr>
        <p:spPr>
          <a:xfrm>
            <a:off x="7424383" y="1965775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내비바의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로그인을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클릭해서 로그인 페이지에 들어갈 수 있습니다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아이디와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비밀번호를 입력해서 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로그인할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있습니다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7396" y="0"/>
            <a:ext cx="372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피드백 받아야함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62703" y="500325"/>
            <a:ext cx="46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사이트맵으로 대체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2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3" name="Object 159"/>
          <p:cNvSpPr txBox="1"/>
          <p:nvPr/>
        </p:nvSpPr>
        <p:spPr>
          <a:xfrm>
            <a:off x="7449043" y="196719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-UCI 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SECOM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데이터를 시각화한 것을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게시물을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추가할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클릭하여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설명을 읽을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616869" y="2347913"/>
            <a:ext cx="367506" cy="132705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7507" y="1644784"/>
            <a:ext cx="6662954" cy="3609100"/>
          </a:xfrm>
          <a:prstGeom prst="rect">
            <a:avLst/>
          </a:prstGeom>
        </p:spPr>
      </p:pic>
      <p:grpSp>
        <p:nvGrpSpPr>
          <p:cNvPr id="90" name="그룹 1012"/>
          <p:cNvGrpSpPr/>
          <p:nvPr/>
        </p:nvGrpSpPr>
        <p:grpSpPr>
          <a:xfrm>
            <a:off x="1785615" y="2313780"/>
            <a:ext cx="364432" cy="140496"/>
            <a:chOff x="2600516" y="318617"/>
            <a:chExt cx="589960" cy="299025"/>
          </a:xfrm>
        </p:grpSpPr>
        <p:pic>
          <p:nvPicPr>
            <p:cNvPr id="92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95" name="직사각형 94"/>
          <p:cNvSpPr/>
          <p:nvPr/>
        </p:nvSpPr>
        <p:spPr>
          <a:xfrm>
            <a:off x="1850986" y="2681762"/>
            <a:ext cx="1882447" cy="1582758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관계파악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산점도그래프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불량도 검사를 하기 위해 사용하였다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양품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불량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적다는 것을 확인할 수 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추천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수정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삭제를 할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0305" y="1629424"/>
            <a:ext cx="6664579" cy="3624459"/>
          </a:xfrm>
          <a:prstGeom prst="rect">
            <a:avLst/>
          </a:prstGeom>
        </p:spPr>
      </p:pic>
      <p:grpSp>
        <p:nvGrpSpPr>
          <p:cNvPr id="89" name="그룹 1012"/>
          <p:cNvGrpSpPr/>
          <p:nvPr/>
        </p:nvGrpSpPr>
        <p:grpSpPr>
          <a:xfrm>
            <a:off x="1877628" y="4347578"/>
            <a:ext cx="665621" cy="186321"/>
            <a:chOff x="2600516" y="318617"/>
            <a:chExt cx="589960" cy="299025"/>
          </a:xfrm>
        </p:grpSpPr>
        <p:pic>
          <p:nvPicPr>
            <p:cNvPr id="92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6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4" y="1967192"/>
            <a:ext cx="25475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다중산점그래프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관계파악그래프에서 보았던 센서들 전부의 다중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산점그래프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879" y="1629425"/>
            <a:ext cx="6658006" cy="36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3" y="196719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중요도 시각화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모델을 통해 어떤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결과값에 가장 많은 영향을 미치는지에 대한 분석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879" y="1627545"/>
            <a:ext cx="6672677" cy="36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2" name="Object 159"/>
          <p:cNvSpPr txBox="1"/>
          <p:nvPr/>
        </p:nvSpPr>
        <p:spPr>
          <a:xfrm>
            <a:off x="7435766" y="195746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-Wafer 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811k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데이터를 시각화한 것을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게시물을 추가할 수 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클릭하여 설명을 읽을 수 있습니다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7906" y="1618971"/>
            <a:ext cx="6824366" cy="3696532"/>
          </a:xfrm>
          <a:prstGeom prst="rect">
            <a:avLst/>
          </a:prstGeom>
        </p:spPr>
      </p:pic>
      <p:grpSp>
        <p:nvGrpSpPr>
          <p:cNvPr id="89" name="그룹 1012"/>
          <p:cNvGrpSpPr/>
          <p:nvPr/>
        </p:nvGrpSpPr>
        <p:grpSpPr>
          <a:xfrm>
            <a:off x="1750668" y="1957462"/>
            <a:ext cx="335308" cy="136101"/>
            <a:chOff x="2600516" y="318617"/>
            <a:chExt cx="589960" cy="299025"/>
          </a:xfrm>
        </p:grpSpPr>
        <p:pic>
          <p:nvPicPr>
            <p:cNvPr id="90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852312" y="2308323"/>
            <a:ext cx="344151" cy="132705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933121" y="2707174"/>
            <a:ext cx="1910218" cy="1582147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3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Defective Rate By Size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크기가 커질수록 불량 패턴화 감소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작을수록 불량의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패턴화가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확실하게 나타남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721" y="1641341"/>
            <a:ext cx="6631874" cy="35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74295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많이 감소하였습니다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721" y="1622769"/>
            <a:ext cx="6666162" cy="36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 다른 불량 유형에 비하여 차이가 적은 편으로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1376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7.5%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높은 수치를 나타냈고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1109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6.9%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0.6%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차이를 보였습니다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1075,2126,3036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세개의 크기가 비슷하게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1075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21.1%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나타났고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15.7%, 3036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14.7%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 크기는 차이가 크지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않는걸로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1349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14.3%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높은 수치를 나타냈고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1638, 533, 1080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비슷한 수치를 나타냈으며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비율을 나타냈습니다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‘Near-Full’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741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두번째로 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4.7%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 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&lt;-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너무 많아서 개수가 작은 값들은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Other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묶음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0784" y="1632019"/>
            <a:ext cx="6653217" cy="36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6129" y="1396291"/>
            <a:ext cx="8710574" cy="4718228"/>
          </a:xfrm>
          <a:prstGeom prst="rect">
            <a:avLst/>
          </a:prstGeom>
        </p:spPr>
      </p:pic>
      <p:sp>
        <p:nvSpPr>
          <p:cNvPr id="92" name="Object 159"/>
          <p:cNvSpPr txBox="1"/>
          <p:nvPr/>
        </p:nvSpPr>
        <p:spPr>
          <a:xfrm>
            <a:off x="9683748" y="1357963"/>
            <a:ext cx="168228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0" name="Object 159"/>
          <p:cNvSpPr txBox="1"/>
          <p:nvPr/>
        </p:nvSpPr>
        <p:spPr>
          <a:xfrm>
            <a:off x="9725106" y="1791054"/>
            <a:ext cx="239336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게시글에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들어가서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9957268" y="1600912"/>
            <a:ext cx="17806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 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288" y="1652729"/>
            <a:ext cx="9162505" cy="48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1673</Words>
  <Application>Microsoft Office PowerPoint</Application>
  <PresentationFormat>와이드스크린</PresentationFormat>
  <Paragraphs>454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5" baseType="lpstr">
      <vt:lpstr>?? ??</vt:lpstr>
      <vt:lpstr>Cafe24 Ssurround</vt:lpstr>
      <vt:lpstr>맑은 고딕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56</cp:revision>
  <dcterms:created xsi:type="dcterms:W3CDTF">2023-05-22T00:49:57Z</dcterms:created>
  <dcterms:modified xsi:type="dcterms:W3CDTF">2023-05-24T07:30:58Z</dcterms:modified>
</cp:coreProperties>
</file>